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262" r:id="rId4"/>
    <p:sldId id="263" r:id="rId5"/>
    <p:sldId id="276" r:id="rId6"/>
    <p:sldId id="327" r:id="rId7"/>
    <p:sldId id="308" r:id="rId8"/>
    <p:sldId id="328" r:id="rId9"/>
    <p:sldId id="309" r:id="rId10"/>
    <p:sldId id="268" r:id="rId11"/>
    <p:sldId id="269" r:id="rId12"/>
    <p:sldId id="288" r:id="rId13"/>
    <p:sldId id="292" r:id="rId14"/>
    <p:sldId id="295" r:id="rId15"/>
    <p:sldId id="296" r:id="rId16"/>
    <p:sldId id="297" r:id="rId17"/>
    <p:sldId id="299" r:id="rId18"/>
    <p:sldId id="298" r:id="rId19"/>
    <p:sldId id="314" r:id="rId20"/>
    <p:sldId id="302" r:id="rId21"/>
    <p:sldId id="300" r:id="rId22"/>
    <p:sldId id="303" r:id="rId23"/>
    <p:sldId id="305" r:id="rId24"/>
    <p:sldId id="306" r:id="rId25"/>
    <p:sldId id="307" r:id="rId26"/>
    <p:sldId id="322" r:id="rId27"/>
    <p:sldId id="331" r:id="rId28"/>
    <p:sldId id="326" r:id="rId29"/>
    <p:sldId id="321" r:id="rId30"/>
    <p:sldId id="330" r:id="rId31"/>
    <p:sldId id="28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632" autoAdjust="0"/>
    <p:restoredTop sz="94684" autoAdjust="0"/>
  </p:normalViewPr>
  <p:slideViewPr>
    <p:cSldViewPr>
      <p:cViewPr>
        <p:scale>
          <a:sx n="78" d="100"/>
          <a:sy n="78" d="100"/>
        </p:scale>
        <p:origin x="-1068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38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AB2BD-15D9-4FE9-832B-DF35E22C125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73E04-9A36-47A7-B512-8430AC1731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24395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73E04-9A36-47A7-B512-8430AC17311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8207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73E04-9A36-47A7-B512-8430AC17311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1290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73E04-9A36-47A7-B512-8430AC17311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7663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6A054-9D28-47C4-8E4F-4725E20C493A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175-6E8C-42C7-A539-ABB70D2EFB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65745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6A054-9D28-47C4-8E4F-4725E20C493A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175-6E8C-42C7-A539-ABB70D2EFB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6908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6A054-9D28-47C4-8E4F-4725E20C493A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175-6E8C-42C7-A539-ABB70D2EFB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9446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6A054-9D28-47C4-8E4F-4725E20C493A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175-6E8C-42C7-A539-ABB70D2EFB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2204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6A054-9D28-47C4-8E4F-4725E20C493A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175-6E8C-42C7-A539-ABB70D2EFB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0308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6A054-9D28-47C4-8E4F-4725E20C493A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175-6E8C-42C7-A539-ABB70D2EFB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9090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6A054-9D28-47C4-8E4F-4725E20C493A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175-6E8C-42C7-A539-ABB70D2EFB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381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6A054-9D28-47C4-8E4F-4725E20C493A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175-6E8C-42C7-A539-ABB70D2EFB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1715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6A054-9D28-47C4-8E4F-4725E20C493A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175-6E8C-42C7-A539-ABB70D2EFB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7476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6A054-9D28-47C4-8E4F-4725E20C493A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175-6E8C-42C7-A539-ABB70D2EFB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0103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6A054-9D28-47C4-8E4F-4725E20C493A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175-6E8C-42C7-A539-ABB70D2EFB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12993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750">
              <a:srgbClr val="E3BF83"/>
            </a:gs>
            <a:gs pos="95000">
              <a:srgbClr val="CBBE75"/>
            </a:gs>
            <a:gs pos="87000">
              <a:srgbClr val="F7ECDA"/>
            </a:gs>
            <a:gs pos="90000">
              <a:schemeClr val="accent3"/>
            </a:gs>
            <a:gs pos="81000">
              <a:schemeClr val="bg1"/>
            </a:gs>
            <a:gs pos="99000">
              <a:schemeClr val="accent2">
                <a:lumMod val="60000"/>
                <a:lumOff val="40000"/>
              </a:schemeClr>
            </a:gs>
            <a:gs pos="76000">
              <a:schemeClr val="bg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6A054-9D28-47C4-8E4F-4725E20C493A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9B175-6E8C-42C7-A539-ABB70D2EFB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7683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gif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7979229" cy="59188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3657600"/>
            <a:ext cx="5410200" cy="1015663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6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atin typeface="NikoshBAN" pitchFamily="2" charset="0"/>
                <a:cs typeface="NikoshBAN" pitchFamily="2" charset="0"/>
              </a:rPr>
              <a:t>শুভেচ্ছা</a:t>
            </a:r>
            <a:endParaRPr lang="en-US" sz="6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20161118_20484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724400"/>
            <a:ext cx="8001000" cy="1752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793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53488"/>
            <a:ext cx="5715000" cy="385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0134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80" y="470051"/>
            <a:ext cx="8205651" cy="6059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1295400"/>
            <a:ext cx="35052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as-IN" sz="2000" dirty="0"/>
              <a:t>“</a:t>
            </a:r>
            <a:r>
              <a:rPr lang="as-IN" sz="2000" dirty="0">
                <a:latin typeface="NikoshBAN" pitchFamily="2" charset="0"/>
                <a:cs typeface="NikoshBAN" pitchFamily="2" charset="0"/>
              </a:rPr>
              <a:t>হে কবি, নীরব কেন –ফাগুন যে এসেছে ধরায়,</a:t>
            </a:r>
          </a:p>
          <a:p>
            <a:r>
              <a:rPr lang="as-IN" sz="2000" dirty="0">
                <a:latin typeface="NikoshBAN" pitchFamily="2" charset="0"/>
                <a:cs typeface="NikoshBAN" pitchFamily="2" charset="0"/>
              </a:rPr>
              <a:t>   </a:t>
            </a:r>
            <a:r>
              <a:rPr lang="as-IN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2000" dirty="0">
                <a:latin typeface="NikoshBAN" pitchFamily="2" charset="0"/>
                <a:cs typeface="NikoshBAN" pitchFamily="2" charset="0"/>
              </a:rPr>
              <a:t>বসন্তে বরিয়াতুমি লবে না কি তব বন্দনায়?” 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3276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63" y="914400"/>
            <a:ext cx="3390350" cy="28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55" y="3772360"/>
            <a:ext cx="3430558" cy="245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55" y="3797076"/>
            <a:ext cx="3418158" cy="243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3389313" cy="247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79" y="3657599"/>
            <a:ext cx="3283360" cy="257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13" y="3657600"/>
            <a:ext cx="3250513" cy="259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594" y="3657599"/>
            <a:ext cx="3267075" cy="259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93" y="3657600"/>
            <a:ext cx="3242275" cy="257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2318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" y="457200"/>
            <a:ext cx="7847013" cy="589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29937" y="833669"/>
            <a:ext cx="3124200" cy="1384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as-IN" sz="2800" b="1" dirty="0">
                <a:latin typeface="NikoshBAN" pitchFamily="2" charset="0"/>
                <a:cs typeface="NikoshBAN" pitchFamily="2" charset="0"/>
              </a:rPr>
              <a:t>“বাতাবি নেবুর ফুল ফুটেছে কি? ফুটেছে কি আমের মুকুল</a:t>
            </a:r>
            <a:r>
              <a:rPr lang="as-IN" sz="2800" b="1" dirty="0" smtClean="0"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37" y="2286001"/>
            <a:ext cx="3124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362200"/>
            <a:ext cx="3276600" cy="368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E:\ইমেজ সুফিয়া কামাল\4926976366_e4a51fe78a_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92" y="833669"/>
            <a:ext cx="3266108" cy="14523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838200"/>
            <a:ext cx="3213463" cy="138499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as-IN" sz="2800" b="1" dirty="0">
                <a:latin typeface="NikoshBAN" pitchFamily="2" charset="0"/>
                <a:cs typeface="NikoshBAN" pitchFamily="2" charset="0"/>
              </a:rPr>
              <a:t>দখিনা সমীর তার গন্ধে দন্ধে হয়েছে কি অধীর আকুল?” </a:t>
            </a:r>
          </a:p>
        </p:txBody>
      </p:sp>
    </p:spTree>
    <p:extLst>
      <p:ext uri="{BB962C8B-B14F-4D97-AF65-F5344CB8AC3E}">
        <p14:creationId xmlns="" xmlns:p14="http://schemas.microsoft.com/office/powerpoint/2010/main" val="280487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2" y="341434"/>
            <a:ext cx="8200958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94311" y="827040"/>
            <a:ext cx="266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400" dirty="0">
                <a:latin typeface="NikoshBAN" pitchFamily="2" charset="0"/>
                <a:cs typeface="NikoshBAN" pitchFamily="2" charset="0"/>
              </a:rPr>
              <a:t>“এখনো দেখনি তুমি?” কহিলাম, “কেন কবি আজ</a:t>
            </a:r>
          </a:p>
          <a:p>
            <a:r>
              <a:rPr lang="as-IN" sz="2400" dirty="0">
                <a:latin typeface="NikoshBAN" pitchFamily="2" charset="0"/>
                <a:cs typeface="NikoshBAN" pitchFamily="2" charset="0"/>
              </a:rPr>
              <a:t>এমন উন্মনা তুমি? </a:t>
            </a:r>
          </a:p>
        </p:txBody>
      </p:sp>
      <p:pic>
        <p:nvPicPr>
          <p:cNvPr id="5" name="Picture 2" descr="https://encrypted-tbn2.gstatic.com/images?q=tbn:ANd9GcQMeT7ZjDKTJVZ1-zbrH0pXyskY_dHEV3IH2fVDUriWHTn1_V-de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914400"/>
            <a:ext cx="2975107" cy="381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4724400" y="5105400"/>
            <a:ext cx="31242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as-IN" sz="2400" b="1" dirty="0">
                <a:latin typeface="NikoshBAN" pitchFamily="2" charset="0"/>
                <a:cs typeface="NikoshBAN" pitchFamily="2" charset="0"/>
              </a:rPr>
              <a:t>কোথা তব পুষ্প সাজ</a:t>
            </a:r>
            <a:r>
              <a:rPr lang="as-IN" sz="2400" b="1" dirty="0" smtClean="0">
                <a:latin typeface="NikoshBAN" pitchFamily="2" charset="0"/>
                <a:cs typeface="NikoshBAN" pitchFamily="2" charset="0"/>
              </a:rPr>
              <a:t>? </a:t>
            </a:r>
            <a:endParaRPr lang="as-IN" sz="2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3162300" cy="394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4440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08" y="685800"/>
            <a:ext cx="8319293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12734"/>
            <a:ext cx="3276600" cy="381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99457" y="4912152"/>
            <a:ext cx="2806337" cy="955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800" b="1" dirty="0">
                <a:latin typeface="NikoshBAN" pitchFamily="2" charset="0"/>
                <a:cs typeface="NikoshBAN" pitchFamily="2" charset="0"/>
              </a:rPr>
              <a:t>কহিল সে সুদুরে </a:t>
            </a:r>
            <a:r>
              <a:rPr lang="as-IN" sz="2800" b="1" dirty="0" smtClean="0">
                <a:latin typeface="NikoshBAN" pitchFamily="2" charset="0"/>
                <a:cs typeface="NikoshBAN" pitchFamily="2" charset="0"/>
              </a:rPr>
              <a:t>চাহিয়া-</a:t>
            </a:r>
          </a:p>
        </p:txBody>
      </p:sp>
      <p:sp>
        <p:nvSpPr>
          <p:cNvPr id="4" name="Rectangle 3"/>
          <p:cNvSpPr/>
          <p:nvPr/>
        </p:nvSpPr>
        <p:spPr>
          <a:xfrm>
            <a:off x="4800600" y="4835208"/>
            <a:ext cx="327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400" b="1" dirty="0" smtClean="0">
                <a:latin typeface="NikoshBAN" pitchFamily="2" charset="0"/>
                <a:cs typeface="NikoshBAN" pitchFamily="2" charset="0"/>
              </a:rPr>
              <a:t>অলখের </a:t>
            </a:r>
            <a:r>
              <a:rPr lang="as-IN" sz="2400" b="1" dirty="0">
                <a:latin typeface="NikoshBAN" pitchFamily="2" charset="0"/>
                <a:cs typeface="NikoshBAN" pitchFamily="2" charset="0"/>
              </a:rPr>
              <a:t>পাথার</a:t>
            </a:r>
          </a:p>
          <a:p>
            <a:r>
              <a:rPr lang="as-IN" sz="2400" b="1" dirty="0">
                <a:latin typeface="NikoshBAN" pitchFamily="2" charset="0"/>
                <a:cs typeface="NikoshBAN" pitchFamily="2" charset="0"/>
              </a:rPr>
              <a:t>বাহিয়া</a:t>
            </a:r>
          </a:p>
          <a:p>
            <a:r>
              <a:rPr lang="as-IN" sz="2400" b="1" dirty="0">
                <a:latin typeface="NikoshBAN" pitchFamily="2" charset="0"/>
                <a:cs typeface="NikoshBAN" pitchFamily="2" charset="0"/>
              </a:rPr>
              <a:t>তরী তার এসেছে কি ?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399"/>
            <a:ext cx="3276600" cy="352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5053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81600" y="4853954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400" b="1" dirty="0">
                <a:latin typeface="NikoshBAN" pitchFamily="2" charset="0"/>
                <a:cs typeface="NikoshBAN" pitchFamily="2" charset="0"/>
              </a:rPr>
              <a:t>বেজেছে কি আগমনী গান ?</a:t>
            </a:r>
          </a:p>
          <a:p>
            <a:r>
              <a:rPr lang="as-IN" sz="2400" b="1" dirty="0">
                <a:latin typeface="NikoshBAN" pitchFamily="2" charset="0"/>
                <a:cs typeface="NikoshBAN" pitchFamily="2" charset="0"/>
              </a:rPr>
              <a:t>ডেকেছে কি সে আমারে ? -</a:t>
            </a:r>
          </a:p>
          <a:p>
            <a:r>
              <a:rPr lang="as-IN" sz="2400" b="1" dirty="0">
                <a:latin typeface="NikoshBAN" pitchFamily="2" charset="0"/>
                <a:cs typeface="NikoshBAN" pitchFamily="2" charset="0"/>
              </a:rPr>
              <a:t>শুনি নাই,রাখিনি সন্ধান ।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97" y="714632"/>
            <a:ext cx="4066404" cy="5228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10513"/>
            <a:ext cx="3162300" cy="401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4336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84" y="514093"/>
            <a:ext cx="8328025" cy="6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9686" y="5029200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b="1" dirty="0">
                <a:latin typeface="NikoshBAN" pitchFamily="2" charset="0"/>
                <a:cs typeface="NikoshBAN" pitchFamily="2" charset="0"/>
              </a:rPr>
              <a:t>কহিলাম ওগো কবি, রচিয়া লহ না আজও গীতি</a:t>
            </a:r>
            <a:r>
              <a:rPr lang="as-IN" b="1" dirty="0" smtClean="0">
                <a:latin typeface="NikoshBAN" pitchFamily="2" charset="0"/>
                <a:cs typeface="NikoshBAN" pitchFamily="2" charset="0"/>
              </a:rPr>
              <a:t>,</a:t>
            </a:r>
            <a:endParaRPr lang="as-IN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48" y="1066800"/>
            <a:ext cx="3284837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09924" y="5334000"/>
            <a:ext cx="3443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000" b="1" dirty="0">
                <a:latin typeface="NikoshBAN" pitchFamily="2" charset="0"/>
                <a:cs typeface="NikoshBAN" pitchFamily="2" charset="0"/>
              </a:rPr>
              <a:t>বসন্ত-বন্দনা তব কণ্ঠে শুনি-এ মোর মিনতি।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684" y="1099067"/>
            <a:ext cx="3253716" cy="395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43" y="1078473"/>
            <a:ext cx="3413257" cy="387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440" y="1082591"/>
            <a:ext cx="3273425" cy="387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050" y="1038783"/>
            <a:ext cx="3332380" cy="391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440" y="1026426"/>
            <a:ext cx="3362629" cy="385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9430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5257800"/>
            <a:ext cx="65532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as-IN" sz="2000" b="1" dirty="0">
                <a:latin typeface="NikoshBAN" pitchFamily="2" charset="0"/>
                <a:cs typeface="NikoshBAN" pitchFamily="2" charset="0"/>
              </a:rPr>
              <a:t>আমার গাহিতে গান! বসন্তরে আনিতে ধরিয়া-</a:t>
            </a:r>
          </a:p>
          <a:p>
            <a:pPr algn="ctr"/>
            <a:r>
              <a:rPr lang="as-IN" sz="2000" b="1" dirty="0">
                <a:latin typeface="NikoshBAN" pitchFamily="2" charset="0"/>
                <a:cs typeface="NikoshBAN" pitchFamily="2" charset="0"/>
              </a:rPr>
              <a:t>রহেনি,সে ভুলেনি তো, এসেছে তো </a:t>
            </a:r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ফাল্গুন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স্মরিয়া</a:t>
            </a:r>
            <a:r>
              <a:rPr lang="as-IN" sz="2000" b="1" dirty="0">
                <a:latin typeface="NikoshBAN" pitchFamily="2" charset="0"/>
                <a:cs typeface="NikoshBAN" pitchFamily="2" charset="0"/>
              </a:rPr>
              <a:t>।</a:t>
            </a:r>
            <a:endParaRPr lang="en-US" sz="2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78" y="685801"/>
            <a:ext cx="6462459" cy="419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00815"/>
            <a:ext cx="6375388" cy="392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43" y="800815"/>
            <a:ext cx="6332345" cy="392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7624"/>
            <a:ext cx="6508531" cy="395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1272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441940"/>
            <a:ext cx="8077200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43000" y="2899201"/>
            <a:ext cx="3124200" cy="830997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as-IN" sz="2400" b="1" dirty="0">
                <a:latin typeface="NikoshBAN" pitchFamily="2" charset="0"/>
                <a:cs typeface="NikoshBAN" pitchFamily="2" charset="0"/>
              </a:rPr>
              <a:t>কহিল সে মৃদু মধুস্বরে-</a:t>
            </a:r>
          </a:p>
          <a:p>
            <a:r>
              <a:rPr lang="as-IN" sz="2400" b="1" dirty="0">
                <a:latin typeface="NikoshBAN" pitchFamily="2" charset="0"/>
                <a:cs typeface="NikoshBAN" pitchFamily="2" charset="0"/>
              </a:rPr>
              <a:t>নাই হ’ল, না হোক এবারে-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200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5419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05800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7000" y="2438400"/>
            <a:ext cx="403860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as-IN" sz="2400" b="1" dirty="0">
                <a:latin typeface="NikoshBAN" pitchFamily="2" charset="0"/>
                <a:cs typeface="NikoshBAN" pitchFamily="2" charset="0"/>
              </a:rPr>
              <a:t>কহিল সে পরম হেলায়-</a:t>
            </a:r>
          </a:p>
          <a:p>
            <a:r>
              <a:rPr lang="as-IN" sz="2400" b="1" dirty="0">
                <a:latin typeface="NikoshBAN" pitchFamily="2" charset="0"/>
                <a:cs typeface="NikoshBAN" pitchFamily="2" charset="0"/>
              </a:rPr>
              <a:t>বৃথা কেন ? ফাগুন বেলায়</a:t>
            </a:r>
          </a:p>
          <a:p>
            <a:r>
              <a:rPr lang="as-IN" sz="2400" b="1" dirty="0">
                <a:latin typeface="NikoshBAN" pitchFamily="2" charset="0"/>
                <a:cs typeface="NikoshBAN" pitchFamily="2" charset="0"/>
              </a:rPr>
              <a:t>ফুল কি ফোটে নি শাখে ?</a:t>
            </a:r>
          </a:p>
          <a:p>
            <a:r>
              <a:rPr lang="as-IN" sz="2400" b="1" dirty="0">
                <a:latin typeface="NikoshBAN" pitchFamily="2" charset="0"/>
                <a:cs typeface="NikoshBAN" pitchFamily="2" charset="0"/>
              </a:rPr>
              <a:t>পুষ্পারতি লভে নি কি ঋতুর রাজন ?</a:t>
            </a:r>
          </a:p>
        </p:txBody>
      </p:sp>
    </p:spTree>
    <p:extLst>
      <p:ext uri="{BB962C8B-B14F-4D97-AF65-F5344CB8AC3E}">
        <p14:creationId xmlns="" xmlns:p14="http://schemas.microsoft.com/office/powerpoint/2010/main" val="143574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0" y="1142999"/>
            <a:ext cx="548640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en-US" sz="4800" dirty="0" smtClean="0"/>
              <a:t> </a:t>
            </a:r>
            <a:r>
              <a:rPr lang="as-IN" sz="4000" dirty="0" smtClean="0">
                <a:latin typeface="NikoshBAN" pitchFamily="2" charset="0"/>
                <a:cs typeface="NikoshBAN" pitchFamily="2" charset="0"/>
              </a:rPr>
              <a:t>চলো </a:t>
            </a:r>
            <a:r>
              <a:rPr lang="as-IN" sz="4000" dirty="0">
                <a:latin typeface="NikoshBAN" pitchFamily="2" charset="0"/>
                <a:cs typeface="NikoshBAN" pitchFamily="2" charset="0"/>
              </a:rPr>
              <a:t>একটি ভিডিও ক্লিপ  দেখি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90919252"/>
              </p:ext>
            </p:extLst>
          </p:nvPr>
        </p:nvGraphicFramePr>
        <p:xfrm>
          <a:off x="1752600" y="2438400"/>
          <a:ext cx="5856287" cy="685800"/>
        </p:xfrm>
        <a:graphic>
          <a:graphicData uri="http://schemas.openxmlformats.org/presentationml/2006/ole">
            <p:oleObj spid="_x0000_s1254" name="Packager Shell Object" showAsIcon="1" r:id="rId4" imgW="5856120" imgH="685800" progId="Package">
              <p:embed/>
            </p:oleObj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60369301"/>
              </p:ext>
            </p:extLst>
          </p:nvPr>
        </p:nvGraphicFramePr>
        <p:xfrm>
          <a:off x="2590800" y="3581400"/>
          <a:ext cx="3967106" cy="685800"/>
        </p:xfrm>
        <a:graphic>
          <a:graphicData uri="http://schemas.openxmlformats.org/presentationml/2006/ole">
            <p:oleObj spid="_x0000_s1255" name="Packager Shell Object" showAsIcon="1" r:id="rId5" imgW="3467880" imgH="685800" progId="Package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80494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5542005"/>
            <a:ext cx="62484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as-IN" sz="2800" b="1" dirty="0">
                <a:latin typeface="NikoshBAN" pitchFamily="2" charset="0"/>
                <a:cs typeface="NikoshBAN" pitchFamily="2" charset="0"/>
              </a:rPr>
              <a:t>মাধবী কুঁড়ির বুকে গন্ধ নাহি ?</a:t>
            </a:r>
          </a:p>
          <a:p>
            <a:pPr algn="ctr"/>
            <a:r>
              <a:rPr lang="as-IN" sz="2800" b="1" dirty="0">
                <a:latin typeface="NikoshBAN" pitchFamily="2" charset="0"/>
                <a:cs typeface="NikoshBAN" pitchFamily="2" charset="0"/>
              </a:rPr>
              <a:t>করে নি সে অর্ঘ্য বিরচন ?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884" y="887626"/>
            <a:ext cx="5486915" cy="443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58794"/>
            <a:ext cx="5486915" cy="443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E:\ইমেজ সুফিয়া কামাল\Page 16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24" y="845407"/>
            <a:ext cx="5982440" cy="44602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ইমেজ সুফিয়া কামাল\Spring-Festiv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24" y="764829"/>
            <a:ext cx="6248737" cy="45562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0810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65" y="382931"/>
            <a:ext cx="8077200" cy="6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2782326"/>
            <a:ext cx="381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s-IN" sz="2000" b="1" dirty="0">
                <a:latin typeface="NikoshBAN" pitchFamily="2" charset="0"/>
                <a:cs typeface="NikoshBAN" pitchFamily="2" charset="0"/>
              </a:rPr>
              <a:t>কহিলাম ওগো কবি, অভিমান করেছ কি তাই ?</a:t>
            </a:r>
          </a:p>
          <a:p>
            <a:pPr algn="ctr"/>
            <a:r>
              <a:rPr lang="as-IN" sz="2000" b="1" dirty="0">
                <a:latin typeface="NikoshBAN" pitchFamily="2" charset="0"/>
                <a:cs typeface="NikoshBAN" pitchFamily="2" charset="0"/>
              </a:rPr>
              <a:t>যদিও এসেছে তবু তুমি তারে করিলে বৃথাই ।</a:t>
            </a:r>
            <a:endParaRPr lang="en-US" sz="2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172" y="1040769"/>
            <a:ext cx="317362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3021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86" y="457200"/>
            <a:ext cx="8077200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36697" y="2895600"/>
            <a:ext cx="372762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000" b="1" dirty="0">
                <a:latin typeface="NikoshBAN" pitchFamily="2" charset="0"/>
                <a:cs typeface="NikoshBAN" pitchFamily="2" charset="0"/>
              </a:rPr>
              <a:t>হোক, তবু বসন্তের প্রতি কেন এই তব তীব্র</a:t>
            </a:r>
          </a:p>
          <a:p>
            <a:r>
              <a:rPr lang="as-IN" sz="2000" b="1" dirty="0">
                <a:latin typeface="NikoshBAN" pitchFamily="2" charset="0"/>
                <a:cs typeface="NikoshBAN" pitchFamily="2" charset="0"/>
              </a:rPr>
              <a:t>বিমুখতা ? কহিলাম “উপেক্ষায় ঋতুরাজে কেন</a:t>
            </a:r>
          </a:p>
          <a:p>
            <a:r>
              <a:rPr lang="as-IN" sz="2000" b="1" dirty="0">
                <a:latin typeface="NikoshBAN" pitchFamily="2" charset="0"/>
                <a:cs typeface="NikoshBAN" pitchFamily="2" charset="0"/>
              </a:rPr>
              <a:t>কবি দাও তুমি ব্যথা ?</a:t>
            </a:r>
            <a:endParaRPr lang="en-US" sz="2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00" y="1042734"/>
            <a:ext cx="2977357" cy="456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5758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54460"/>
            <a:ext cx="7766222" cy="580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0" y="3105219"/>
            <a:ext cx="228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000" b="1" dirty="0">
                <a:latin typeface="NikoshBAN" pitchFamily="2" charset="0"/>
                <a:cs typeface="NikoshBAN" pitchFamily="2" charset="0"/>
              </a:rPr>
              <a:t>কহিল</a:t>
            </a:r>
          </a:p>
          <a:p>
            <a:r>
              <a:rPr lang="as-IN" sz="2000" b="1" dirty="0">
                <a:latin typeface="NikoshBAN" pitchFamily="2" charset="0"/>
                <a:cs typeface="NikoshBAN" pitchFamily="2" charset="0"/>
              </a:rPr>
              <a:t>সে কাছে সরি আসি-</a:t>
            </a:r>
            <a:endParaRPr lang="en-US" sz="2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23" name="Picture 3" descr="E:\ইমেজ সুফিয়া কামাল\cs 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184" y="914400"/>
            <a:ext cx="2971800" cy="487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6015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83" y="533400"/>
            <a:ext cx="8125183" cy="6081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0" y="2467060"/>
            <a:ext cx="3276600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2000" b="1" dirty="0">
                <a:latin typeface="NikoshBAN" pitchFamily="2" charset="0"/>
                <a:cs typeface="NikoshBAN" pitchFamily="2" charset="0"/>
              </a:rPr>
              <a:t>কুহেলী উত্তরী তলে মাঘের সন্ন্যাসী-</a:t>
            </a:r>
          </a:p>
          <a:p>
            <a:r>
              <a:rPr lang="as-IN" sz="2000" b="1" dirty="0">
                <a:latin typeface="NikoshBAN" pitchFamily="2" charset="0"/>
                <a:cs typeface="NikoshBAN" pitchFamily="2" charset="0"/>
              </a:rPr>
              <a:t>গিয়াছে চলিয়া ধীরে পুষ্পশূন্য দিগন্তের</a:t>
            </a:r>
          </a:p>
          <a:p>
            <a:r>
              <a:rPr lang="as-IN" sz="2000" b="1" dirty="0">
                <a:latin typeface="NikoshBAN" pitchFamily="2" charset="0"/>
                <a:cs typeface="NikoshBAN" pitchFamily="2" charset="0"/>
              </a:rPr>
              <a:t>পথে রিক্ত হস্তে।</a:t>
            </a:r>
            <a:endParaRPr lang="en-US" sz="2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914400"/>
            <a:ext cx="3032126" cy="4010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79364"/>
            <a:ext cx="3063017" cy="407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0"/>
            <a:ext cx="3464055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5370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457200"/>
            <a:ext cx="7569200" cy="5804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69681" y="5057745"/>
            <a:ext cx="25691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s-IN" sz="2000" b="1" dirty="0">
                <a:latin typeface="NikoshBAN" pitchFamily="2" charset="0"/>
                <a:cs typeface="NikoshBAN" pitchFamily="2" charset="0"/>
              </a:rPr>
              <a:t>তাহারেই পড়ে মনে</a:t>
            </a:r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,</a:t>
            </a:r>
            <a:endParaRPr lang="as-IN" sz="2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195" name="Picture 3" descr="E:\ইমেজ সুফিয়া কামাল\cs 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2847232" cy="320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3048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Rose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1066800"/>
            <a:ext cx="2895600" cy="3429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24400" y="4953000"/>
            <a:ext cx="297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ভুলিতে </a:t>
            </a:r>
            <a:r>
              <a:rPr lang="as-IN" sz="2000" b="1" dirty="0">
                <a:latin typeface="NikoshBAN" pitchFamily="2" charset="0"/>
                <a:cs typeface="NikoshBAN" pitchFamily="2" charset="0"/>
              </a:rPr>
              <a:t>পারি না কোন মতে ।</a:t>
            </a:r>
          </a:p>
        </p:txBody>
      </p:sp>
    </p:spTree>
    <p:extLst>
      <p:ext uri="{BB962C8B-B14F-4D97-AF65-F5344CB8AC3E}">
        <p14:creationId xmlns="" xmlns:p14="http://schemas.microsoft.com/office/powerpoint/2010/main" val="315868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194374"/>
            <a:ext cx="7239000" cy="510909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2800" b="1" dirty="0">
                <a:latin typeface="NikoshBAN" pitchFamily="2" charset="0"/>
                <a:cs typeface="NikoshBAN" pitchFamily="2" charset="0"/>
              </a:rPr>
              <a:t>হিম কুহেলির অন্তর তলে আজিকে পুলক জাগে</a:t>
            </a:r>
          </a:p>
          <a:p>
            <a:r>
              <a:rPr lang="as-IN" sz="2800" b="1" dirty="0">
                <a:latin typeface="NikoshBAN" pitchFamily="2" charset="0"/>
                <a:cs typeface="NikoshBAN" pitchFamily="2" charset="0"/>
              </a:rPr>
              <a:t>রাঙিয়া উঠেছে পলাশ কণিকা মধুর রঙ্গিন রাগে।</a:t>
            </a:r>
          </a:p>
          <a:p>
            <a:r>
              <a:rPr lang="as-IN" sz="2800" b="1" dirty="0">
                <a:latin typeface="NikoshBAN" pitchFamily="2" charset="0"/>
                <a:cs typeface="NikoshBAN" pitchFamily="2" charset="0"/>
              </a:rPr>
              <a:t>আসিবে এবার ঋতুরাজ বুঝি</a:t>
            </a:r>
          </a:p>
          <a:p>
            <a:r>
              <a:rPr lang="as-IN" sz="2800" b="1" dirty="0">
                <a:latin typeface="NikoshBAN" pitchFamily="2" charset="0"/>
                <a:cs typeface="NikoshBAN" pitchFamily="2" charset="0"/>
              </a:rPr>
              <a:t>তারি বাঁশি ওঠে মলয়েতে বাজি</a:t>
            </a:r>
          </a:p>
          <a:p>
            <a:r>
              <a:rPr lang="as-IN" sz="2800" b="1" dirty="0">
                <a:latin typeface="NikoshBAN" pitchFamily="2" charset="0"/>
                <a:cs typeface="NikoshBAN" pitchFamily="2" charset="0"/>
              </a:rPr>
              <a:t>... ... ... ....</a:t>
            </a:r>
          </a:p>
          <a:p>
            <a:r>
              <a:rPr lang="as-IN" sz="2800" b="1" dirty="0">
                <a:latin typeface="NikoshBAN" pitchFamily="2" charset="0"/>
                <a:cs typeface="NikoshBAN" pitchFamily="2" charset="0"/>
              </a:rPr>
              <a:t>... ... ... ....</a:t>
            </a:r>
          </a:p>
          <a:p>
            <a:r>
              <a:rPr lang="as-IN" sz="2800" b="1" dirty="0">
                <a:latin typeface="NikoshBAN" pitchFamily="2" charset="0"/>
                <a:cs typeface="NikoshBAN" pitchFamily="2" charset="0"/>
              </a:rPr>
              <a:t>দূরে সরে গেছে হিম জর্জর</a:t>
            </a:r>
          </a:p>
          <a:p>
            <a:r>
              <a:rPr lang="as-IN" sz="2800" b="1" dirty="0">
                <a:latin typeface="NikoshBAN" pitchFamily="2" charset="0"/>
                <a:cs typeface="NikoshBAN" pitchFamily="2" charset="0"/>
              </a:rPr>
              <a:t>কুয়াশা ঢাকা বেদনা নিথর</a:t>
            </a:r>
          </a:p>
          <a:p>
            <a:r>
              <a:rPr lang="as-IN" sz="2800" b="1" dirty="0">
                <a:latin typeface="NikoshBAN" pitchFamily="2" charset="0"/>
                <a:cs typeface="NikoshBAN" pitchFamily="2" charset="0"/>
              </a:rPr>
              <a:t>মর্মরি ওঠে মধুর রাগিণী বন-নিকুঞ্জ তলে</a:t>
            </a:r>
          </a:p>
          <a:p>
            <a:r>
              <a:rPr lang="as-IN" sz="2800" b="1" dirty="0">
                <a:latin typeface="NikoshBAN" pitchFamily="2" charset="0"/>
                <a:cs typeface="NikoshBAN" pitchFamily="2" charset="0"/>
              </a:rPr>
              <a:t>সুন্দর সে যে হাসিতে তাহার</a:t>
            </a:r>
          </a:p>
          <a:p>
            <a:r>
              <a:rPr lang="as-IN" sz="2800" b="1" dirty="0">
                <a:latin typeface="NikoshBAN" pitchFamily="2" charset="0"/>
                <a:cs typeface="NikoshBAN" pitchFamily="2" charset="0"/>
              </a:rPr>
              <a:t>নিখিল ভুবন ভোলে।</a:t>
            </a:r>
          </a:p>
          <a:p>
            <a:endParaRPr lang="as-IN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1" y="457200"/>
            <a:ext cx="457200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সৃজনশীল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প্রশ্নের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নমুনা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81000"/>
            <a:ext cx="120015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5017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194374"/>
            <a:ext cx="7924800" cy="40318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4000" b="1" dirty="0" smtClean="0"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as-IN" sz="4000" b="1" dirty="0">
                <a:latin typeface="NikoshBAN" pitchFamily="2" charset="0"/>
                <a:cs typeface="NikoshBAN" pitchFamily="2" charset="0"/>
              </a:rPr>
              <a:t>:</a:t>
            </a:r>
          </a:p>
          <a:p>
            <a:r>
              <a:rPr lang="as-IN" sz="2400" b="1" dirty="0">
                <a:latin typeface="NikoshBAN" pitchFamily="2" charset="0"/>
                <a:cs typeface="NikoshBAN" pitchFamily="2" charset="0"/>
              </a:rPr>
              <a:t>ক. ‘তাহারেই পড়ে মনে’ কবিতাটি প্রথম কোন পত্রিকায় প্রকাশিত হয়? 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             </a:t>
            </a:r>
            <a:r>
              <a:rPr lang="as-IN" sz="2400" b="1" dirty="0" smtClean="0">
                <a:latin typeface="NikoshBAN" pitchFamily="2" charset="0"/>
                <a:cs typeface="NikoshBAN" pitchFamily="2" charset="0"/>
              </a:rPr>
              <a:t>১</a:t>
            </a:r>
            <a:endParaRPr lang="as-IN" sz="2400" b="1" dirty="0">
              <a:latin typeface="NikoshBAN" pitchFamily="2" charset="0"/>
              <a:cs typeface="NikoshBAN" pitchFamily="2" charset="0"/>
            </a:endParaRPr>
          </a:p>
          <a:p>
            <a:r>
              <a:rPr lang="as-IN" sz="2400" b="1" dirty="0">
                <a:latin typeface="NikoshBAN" pitchFamily="2" charset="0"/>
                <a:cs typeface="NikoshBAN" pitchFamily="2" charset="0"/>
              </a:rPr>
              <a:t>খ. বসন্তের সৌন্দর্য কবির কাছে অর্থহীন কেন? 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                                       </a:t>
            </a:r>
            <a:r>
              <a:rPr lang="as-IN" sz="2400" b="1" dirty="0" smtClean="0">
                <a:latin typeface="NikoshBAN" pitchFamily="2" charset="0"/>
                <a:cs typeface="NikoshBAN" pitchFamily="2" charset="0"/>
              </a:rPr>
              <a:t>২</a:t>
            </a:r>
            <a:endParaRPr lang="as-IN" sz="2400" b="1" dirty="0">
              <a:latin typeface="NikoshBAN" pitchFamily="2" charset="0"/>
              <a:cs typeface="NikoshBAN" pitchFamily="2" charset="0"/>
            </a:endParaRPr>
          </a:p>
          <a:p>
            <a:r>
              <a:rPr lang="as-IN" sz="2400" b="1" dirty="0">
                <a:latin typeface="NikoshBAN" pitchFamily="2" charset="0"/>
                <a:cs typeface="NikoshBAN" pitchFamily="2" charset="0"/>
              </a:rPr>
              <a:t>গ. অনুচ্ছেদের প্রথমাংশের ভাবটি ‘তাহারেই পড়ে মনে’ কবিতায় কার সংলাপে ফুটে উঠেছে? ব্যাখ্যা করো। 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                                                                                      </a:t>
            </a:r>
            <a:r>
              <a:rPr lang="as-IN" sz="2400" b="1" dirty="0" smtClean="0">
                <a:latin typeface="NikoshBAN" pitchFamily="2" charset="0"/>
                <a:cs typeface="NikoshBAN" pitchFamily="2" charset="0"/>
              </a:rPr>
              <a:t>৩</a:t>
            </a:r>
            <a:endParaRPr lang="as-IN" sz="2400" b="1" dirty="0">
              <a:latin typeface="NikoshBAN" pitchFamily="2" charset="0"/>
              <a:cs typeface="NikoshBAN" pitchFamily="2" charset="0"/>
            </a:endParaRPr>
          </a:p>
          <a:p>
            <a:r>
              <a:rPr lang="as-IN" sz="2400" b="1" dirty="0">
                <a:latin typeface="NikoshBAN" pitchFamily="2" charset="0"/>
                <a:cs typeface="NikoshBAN" pitchFamily="2" charset="0"/>
              </a:rPr>
              <a:t>ঘ. অনুচ্ছেদে বর্ণিত ঋতুর সঙ্গে ‘তাহারেই পড়ে মনে’ কবিতা ঋতুর দৃষ্টিভঙ্গিগত পার্থক্য রয়েছে—এ উক্তিটির সঙ্গে তুমি কি একমত? তোমার মতের পক্ষে যুক্তি দাও। 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                  </a:t>
            </a:r>
            <a:r>
              <a:rPr lang="as-IN" sz="2400" b="1" dirty="0" smtClean="0">
                <a:latin typeface="NikoshBAN" pitchFamily="2" charset="0"/>
                <a:cs typeface="NikoshBAN" pitchFamily="2" charset="0"/>
              </a:rPr>
              <a:t>৪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2" y="1341434"/>
            <a:ext cx="947284" cy="71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00800" y="685800"/>
            <a:ext cx="2150745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বসন্তঋতুর </a:t>
            </a:r>
            <a:r>
              <a:rPr lang="as-IN" sz="2000" b="1" dirty="0">
                <a:latin typeface="NikoshBAN" pitchFamily="2" charset="0"/>
                <a:cs typeface="NikoshBAN" pitchFamily="2" charset="0"/>
              </a:rPr>
              <a:t>বর্ণনা দিয়ে পাঁচটি বাক্য লিখ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057400" y="1676400"/>
            <a:ext cx="801187" cy="40095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1828800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Nikosh" pitchFamily="2" charset="0"/>
                <a:cs typeface="Nikosh" pitchFamily="2" charset="0"/>
              </a:rPr>
              <a:t>গোলাপ</a:t>
            </a:r>
            <a:endParaRPr lang="en-US" b="1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2590800"/>
            <a:ext cx="1981200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শীতঋতুর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পাঁচটি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বৈশিষ্ট্য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লিখ</a:t>
            </a:r>
            <a:endParaRPr lang="en-US" sz="2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692" y="1346790"/>
            <a:ext cx="3939908" cy="41413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68183" y="2735392"/>
            <a:ext cx="12420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3600" b="1" dirty="0">
                <a:latin typeface="NikoshBAN" pitchFamily="2" charset="0"/>
                <a:cs typeface="NikoshBAN" pitchFamily="2" charset="0"/>
              </a:rPr>
              <a:t>দলীয় কাজ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40" y="2775078"/>
            <a:ext cx="965167" cy="7665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48200"/>
            <a:ext cx="956733" cy="7175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0" y="5562600"/>
            <a:ext cx="1058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বাতাবি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নেবু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4246" y="3597576"/>
            <a:ext cx="1098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আমের</a:t>
            </a:r>
            <a:r>
              <a:rPr lang="en-US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atin typeface="NikoshBAN" pitchFamily="2" charset="0"/>
                <a:cs typeface="NikoshBAN" pitchFamily="2" charset="0"/>
              </a:rPr>
              <a:t>মুকুল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23710" y="4165604"/>
            <a:ext cx="1800606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কবি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কবিভক্তের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পাঁচটি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উক্তি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লিখ</a:t>
            </a:r>
            <a:endParaRPr lang="en-US" sz="2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1981200" y="2971800"/>
            <a:ext cx="781455" cy="34816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2057400" y="4800600"/>
            <a:ext cx="849567" cy="358775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9218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7" grpId="0" animBg="1"/>
      <p:bldP spid="8" grpId="0"/>
      <p:bldP spid="12" grpId="0"/>
      <p:bldP spid="13" grpId="0"/>
      <p:bldP spid="15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1853514"/>
            <a:ext cx="7772400" cy="43704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as-IN" b="1" dirty="0"/>
          </a:p>
          <a:p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১. 'তাহারেই পড়ে মনে' কবিতায় কত জনের কথোপকথন আছে?</a:t>
            </a:r>
          </a:p>
          <a:p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২. কোন ঋতুর কথা ভেবে কবি রিক্ত ও বিষণ্ন হয়ে আছেন?</a:t>
            </a:r>
          </a:p>
          <a:p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3</a:t>
            </a:r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. 'তাহারেই পড়ে মনে' কবিতায় কোন দুয়ার খুলে গেছে?</a:t>
            </a:r>
          </a:p>
          <a:p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4</a:t>
            </a:r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. 'কোথা তব পুষ্পসাজ' প্রশ্নটি কার?</a:t>
            </a:r>
          </a:p>
          <a:p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5</a:t>
            </a:r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. 'দক্ষিণ দুয়ার গেছে খুলি?'_ প্রশ্নটি কার?</a:t>
            </a:r>
          </a:p>
          <a:p>
            <a:r>
              <a:rPr lang="en-US" sz="2000" b="1" dirty="0">
                <a:latin typeface="NikoshBAN" pitchFamily="2" charset="0"/>
                <a:cs typeface="NikoshBAN" pitchFamily="2" charset="0"/>
              </a:rPr>
              <a:t>6</a:t>
            </a:r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. 'তাহারেই পড়ে মনে' কবিতায় স্তবক সংখ্যা কতটি?</a:t>
            </a:r>
          </a:p>
          <a:p>
            <a:r>
              <a:rPr lang="en-US" sz="2000" b="1" dirty="0">
                <a:latin typeface="NikoshBAN" pitchFamily="2" charset="0"/>
                <a:cs typeface="NikoshBAN" pitchFamily="2" charset="0"/>
              </a:rPr>
              <a:t>7</a:t>
            </a:r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. 'এখনো দেখনি তুমি?'_ প্রশ্নটি কার?</a:t>
            </a:r>
          </a:p>
          <a:p>
            <a:r>
              <a:rPr lang="en-US" sz="2000" b="1" dirty="0">
                <a:latin typeface="NikoshBAN" pitchFamily="2" charset="0"/>
                <a:cs typeface="NikoshBAN" pitchFamily="2" charset="0"/>
              </a:rPr>
              <a:t>8</a:t>
            </a:r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. 'শুনি নাই, রাখিনি সন্ধান।'_ উক্তিটি কার?</a:t>
            </a:r>
          </a:p>
          <a:p>
            <a:r>
              <a:rPr lang="en-US" sz="2000" b="1" dirty="0">
                <a:latin typeface="NikoshBAN" pitchFamily="2" charset="0"/>
                <a:cs typeface="NikoshBAN" pitchFamily="2" charset="0"/>
              </a:rPr>
              <a:t>9</a:t>
            </a:r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. 'তাহারেই পড়ে মনে, ভুলিতে পারি না কোন মতে।'_ উক্তিটি কার?</a:t>
            </a:r>
          </a:p>
          <a:p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10</a:t>
            </a:r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. 'অভিমান করেছ কি তাই?'_ প্রশ্নটি কার?</a:t>
            </a:r>
          </a:p>
          <a:p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11</a:t>
            </a:r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. ধরায় কী এসেছে?</a:t>
            </a:r>
          </a:p>
          <a:p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12</a:t>
            </a:r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. 'তাহারেই পড়ে মনে' কবিতার বর্ণনাকারী চরিত্র কোনটি?</a:t>
            </a:r>
          </a:p>
          <a:p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13</a:t>
            </a:r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. কুয়াশার চাদর গায়ে জড়িয়ে কে আসে?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81" y="533400"/>
            <a:ext cx="4495800" cy="114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7823" y="584114"/>
            <a:ext cx="2291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685800"/>
            <a:ext cx="1246496" cy="8309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491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" y="3581401"/>
            <a:ext cx="7265126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71" y="609600"/>
            <a:ext cx="724041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014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3743"/>
            <a:ext cx="1704975" cy="1581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3051" y="1979608"/>
            <a:ext cx="2154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বাড়ীর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3581400"/>
            <a:ext cx="7668768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বসন্তের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প্রতি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কবির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বিমুখতার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কারণ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লিখে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নিয়ে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আসবে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250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52600" y="685800"/>
            <a:ext cx="5867400" cy="5334000"/>
            <a:chOff x="1752600" y="533400"/>
            <a:chExt cx="5867400" cy="5334000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1376304"/>
              <a:ext cx="5867400" cy="4491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057400" y="533400"/>
              <a:ext cx="51816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5400" b="1" dirty="0" err="1" smtClean="0">
                  <a:latin typeface="NikoshBAN" pitchFamily="2" charset="0"/>
                  <a:cs typeface="NikoshBAN" pitchFamily="2" charset="0"/>
                </a:rPr>
                <a:t>ধন্যবাদ</a:t>
              </a:r>
              <a:r>
                <a:rPr lang="en-US" sz="5400" b="1" dirty="0" smtClean="0">
                  <a:latin typeface="NikoshBAN" pitchFamily="2" charset="0"/>
                  <a:cs typeface="NikoshBAN" pitchFamily="2" charset="0"/>
                </a:rPr>
                <a:t>    </a:t>
              </a:r>
              <a:r>
                <a:rPr lang="en-US" sz="5400" b="1" dirty="0" err="1" smtClean="0">
                  <a:latin typeface="NikoshBAN" pitchFamily="2" charset="0"/>
                  <a:cs typeface="NikoshBAN" pitchFamily="2" charset="0"/>
                </a:rPr>
                <a:t>সবাইকে</a:t>
              </a:r>
              <a:endParaRPr lang="en-US" sz="5400" b="1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11320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864543"/>
            <a:ext cx="5617520" cy="45150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00400" y="3429000"/>
            <a:ext cx="3048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s-IN" dirty="0" smtClean="0"/>
              <a:t> </a:t>
            </a:r>
            <a:r>
              <a:rPr lang="as-IN" sz="2800" dirty="0">
                <a:latin typeface="NikoshBAN" pitchFamily="2" charset="0"/>
                <a:cs typeface="NikoshBAN" pitchFamily="2" charset="0"/>
              </a:rPr>
              <a:t>‘</a:t>
            </a:r>
            <a:r>
              <a:rPr lang="as-IN" sz="3600" b="1" dirty="0">
                <a:latin typeface="NikoshBAN" pitchFamily="2" charset="0"/>
                <a:cs typeface="NikoshBAN" pitchFamily="2" charset="0"/>
              </a:rPr>
              <a:t>তাহারেই পড়ে 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as-IN" sz="3600" b="1" dirty="0" smtClean="0">
                <a:latin typeface="NikoshBAN" pitchFamily="2" charset="0"/>
                <a:cs typeface="NikoshBAN" pitchFamily="2" charset="0"/>
              </a:rPr>
              <a:t>মনে’</a:t>
            </a:r>
            <a:endParaRPr lang="en-US" sz="3600" b="1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      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সুফিয়া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কামাল</a:t>
            </a:r>
            <a:endParaRPr lang="en-US" sz="2800" b="1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685800"/>
            <a:ext cx="4648200" cy="83099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পাঠ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934200" y="685800"/>
            <a:ext cx="12192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SutonnyMJ" pitchFamily="2" charset="0"/>
              </a:rPr>
              <a:t>২/২</a:t>
            </a:r>
            <a:endParaRPr lang="en-US" sz="3600" b="1" dirty="0">
              <a:solidFill>
                <a:srgbClr val="FFFF00"/>
              </a:solidFill>
              <a:latin typeface="SutonnyMJ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415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592" y="1761539"/>
            <a:ext cx="5663014" cy="446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90800" y="3880009"/>
            <a:ext cx="40386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1.কবিতার </a:t>
            </a:r>
            <a:r>
              <a:rPr lang="en-US" sz="2000" b="1" dirty="0" err="1">
                <a:latin typeface="NikoshBAN" pitchFamily="2" charset="0"/>
                <a:cs typeface="NikoshBAN" pitchFamily="2" charset="0"/>
              </a:rPr>
              <a:t>অন্তর্নিহিত</a:t>
            </a:r>
            <a:r>
              <a:rPr lang="en-US" sz="2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latin typeface="NikoshBAN" pitchFamily="2" charset="0"/>
                <a:cs typeface="NikoshBAN" pitchFamily="2" charset="0"/>
              </a:rPr>
              <a:t>তাৎপর্য</a:t>
            </a:r>
            <a:r>
              <a:rPr lang="en-US" sz="2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বিশ্লেষণ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endParaRPr lang="en-US" sz="2000" b="1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২</a:t>
            </a:r>
            <a:r>
              <a:rPr lang="en-US" sz="2000" b="1" dirty="0">
                <a:latin typeface="NikoshBAN" pitchFamily="2" charset="0"/>
                <a:cs typeface="NikoshBAN" pitchFamily="2" charset="0"/>
              </a:rPr>
              <a:t>. </a:t>
            </a:r>
            <a:r>
              <a:rPr lang="en-US" sz="2000" b="1" dirty="0" err="1">
                <a:latin typeface="NikoshBAN" pitchFamily="2" charset="0"/>
                <a:cs typeface="NikoshBAN" pitchFamily="2" charset="0"/>
              </a:rPr>
              <a:t>বসন্তের</a:t>
            </a:r>
            <a:r>
              <a:rPr lang="en-US" sz="2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latin typeface="NikoshBAN" pitchFamily="2" charset="0"/>
                <a:cs typeface="NikoshBAN" pitchFamily="2" charset="0"/>
              </a:rPr>
              <a:t>প্রতি</a:t>
            </a:r>
            <a:r>
              <a:rPr lang="en-US" sz="2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latin typeface="NikoshBAN" pitchFamily="2" charset="0"/>
                <a:cs typeface="NikoshBAN" pitchFamily="2" charset="0"/>
              </a:rPr>
              <a:t>কবির</a:t>
            </a:r>
            <a:r>
              <a:rPr lang="en-US" sz="2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latin typeface="NikoshBAN" pitchFamily="2" charset="0"/>
                <a:cs typeface="NikoshBAN" pitchFamily="2" charset="0"/>
              </a:rPr>
              <a:t>বিমূখতার</a:t>
            </a:r>
            <a:r>
              <a:rPr lang="en-US" sz="2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latin typeface="NikoshBAN" pitchFamily="2" charset="0"/>
                <a:cs typeface="NikoshBAN" pitchFamily="2" charset="0"/>
              </a:rPr>
              <a:t>কারণ</a:t>
            </a:r>
            <a:r>
              <a:rPr lang="en-US" sz="2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2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endParaRPr lang="en-US" sz="20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 ৩</a:t>
            </a:r>
            <a:r>
              <a:rPr lang="en-US" sz="2000" b="1" dirty="0">
                <a:latin typeface="NikoshBAN" pitchFamily="2" charset="0"/>
                <a:cs typeface="NikoshBAN" pitchFamily="2" charset="0"/>
              </a:rPr>
              <a:t>. </a:t>
            </a:r>
            <a:r>
              <a:rPr lang="as-IN" sz="2000" b="1" dirty="0">
                <a:latin typeface="NikoshBAN" pitchFamily="2" charset="0"/>
                <a:cs typeface="NikoshBAN" pitchFamily="2" charset="0"/>
              </a:rPr>
              <a:t>শিল্প ও সাহিত্য সৃষ্টিতে  মানব মনের প্রভাব</a:t>
            </a:r>
            <a:r>
              <a:rPr lang="en-US" sz="2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as-IN" sz="2000" b="1" dirty="0">
                <a:latin typeface="NikoshBAN" pitchFamily="2" charset="0"/>
                <a:cs typeface="NikoshBAN" pitchFamily="2" charset="0"/>
              </a:rPr>
              <a:t> করতে পারবে।</a:t>
            </a:r>
          </a:p>
          <a:p>
            <a:pPr algn="ctr"/>
            <a:endParaRPr lang="as-IN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92" y="496846"/>
            <a:ext cx="2682875" cy="9906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9" name="Rectangle 8"/>
          <p:cNvSpPr/>
          <p:nvPr/>
        </p:nvSpPr>
        <p:spPr>
          <a:xfrm>
            <a:off x="3200400" y="605252"/>
            <a:ext cx="274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s-IN" sz="4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</a:p>
        </p:txBody>
      </p:sp>
    </p:spTree>
    <p:extLst>
      <p:ext uri="{BB962C8B-B14F-4D97-AF65-F5344CB8AC3E}">
        <p14:creationId xmlns="" xmlns:p14="http://schemas.microsoft.com/office/powerpoint/2010/main" val="408229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47" y="762001"/>
            <a:ext cx="507165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038600"/>
            <a:ext cx="3276600" cy="18760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30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1066800"/>
            <a:ext cx="5105400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আর্দশ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পাঠ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59" y="2209800"/>
            <a:ext cx="2047875" cy="2133601"/>
          </a:xfrm>
          <a:prstGeom prst="rect">
            <a:avLst/>
          </a:prstGeom>
        </p:spPr>
      </p:pic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21008276"/>
              </p:ext>
            </p:extLst>
          </p:nvPr>
        </p:nvGraphicFramePr>
        <p:xfrm>
          <a:off x="3739334" y="4724400"/>
          <a:ext cx="1752600" cy="914400"/>
        </p:xfrm>
        <a:graphic>
          <a:graphicData uri="http://schemas.openxmlformats.org/presentationml/2006/ole">
            <p:oleObj spid="_x0000_s2124" name="Packager Shell Object" showAsIcon="1" r:id="rId4" imgW="1308240" imgH="685800" progId="Package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85595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800" y="914400"/>
            <a:ext cx="3733800" cy="54168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2000" b="1" dirty="0">
                <a:latin typeface="NikoshBAN" pitchFamily="2" charset="0"/>
                <a:cs typeface="NikoshBAN" pitchFamily="2" charset="0"/>
              </a:rPr>
              <a:t>তাহারেই </a:t>
            </a:r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প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ড়ে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মনে-</a:t>
            </a:r>
            <a:endParaRPr lang="as-IN" sz="2000" b="1" dirty="0">
              <a:latin typeface="NikoshBAN" pitchFamily="2" charset="0"/>
              <a:cs typeface="NikoshBAN" pitchFamily="2" charset="0"/>
            </a:endParaRPr>
          </a:p>
          <a:p>
            <a:r>
              <a:rPr lang="as-IN" sz="2000" b="1" dirty="0">
                <a:latin typeface="NikoshBAN" pitchFamily="2" charset="0"/>
                <a:cs typeface="NikoshBAN" pitchFamily="2" charset="0"/>
              </a:rPr>
              <a:t>কবি- </a:t>
            </a:r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সুফি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য়া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2000" b="1" dirty="0" smtClean="0">
                <a:latin typeface="NikoshBAN" pitchFamily="2" charset="0"/>
                <a:cs typeface="NikoshBAN" pitchFamily="2" charset="0"/>
              </a:rPr>
              <a:t>কামাল</a:t>
            </a:r>
            <a:endParaRPr lang="as-IN" sz="2000" b="1" dirty="0">
              <a:latin typeface="NikoshBAN" pitchFamily="2" charset="0"/>
              <a:cs typeface="NikoshBAN" pitchFamily="2" charset="0"/>
            </a:endParaRPr>
          </a:p>
          <a:p>
            <a:endParaRPr lang="as-IN" dirty="0">
              <a:latin typeface="NikoshBAN" pitchFamily="2" charset="0"/>
              <a:cs typeface="NikoshBAN" pitchFamily="2" charset="0"/>
            </a:endParaRP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"হে কবি, নীরব কেন ফাগুন যে এসেছে 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ধরা</a:t>
            </a:r>
            <a:r>
              <a:rPr lang="en-US" sz="1600" dirty="0" smtClean="0">
                <a:latin typeface="NikoshBAN" pitchFamily="2" charset="0"/>
                <a:cs typeface="NikoshBAN" pitchFamily="2" charset="0"/>
              </a:rPr>
              <a:t>য়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;</a:t>
            </a:r>
            <a:endParaRPr lang="as-IN" sz="1600" dirty="0">
              <a:latin typeface="NikoshBAN" pitchFamily="2" charset="0"/>
              <a:cs typeface="NikoshBAN" pitchFamily="2" charset="0"/>
            </a:endParaRP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বসন্তে 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বরি</a:t>
            </a:r>
            <a:r>
              <a:rPr lang="en-US" sz="1600" dirty="0" err="1" smtClean="0">
                <a:latin typeface="NikoshBAN" pitchFamily="2" charset="0"/>
                <a:cs typeface="NikoshBAN" pitchFamily="2" charset="0"/>
              </a:rPr>
              <a:t>য়া</a:t>
            </a:r>
            <a:r>
              <a:rPr lang="en-US" sz="1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ল'বে </a:t>
            </a:r>
            <a:r>
              <a:rPr lang="as-IN" sz="1600" dirty="0">
                <a:latin typeface="NikoshBAN" pitchFamily="2" charset="0"/>
                <a:cs typeface="NikoshBAN" pitchFamily="2" charset="0"/>
              </a:rPr>
              <a:t>না কি তব 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বন্দনা</a:t>
            </a:r>
            <a:r>
              <a:rPr lang="en-US" sz="1600" dirty="0" smtClean="0">
                <a:latin typeface="NikoshBAN" pitchFamily="2" charset="0"/>
                <a:cs typeface="NikoshBAN" pitchFamily="2" charset="0"/>
              </a:rPr>
              <a:t>য়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?"</a:t>
            </a:r>
            <a:endParaRPr lang="as-IN" sz="1600" dirty="0">
              <a:latin typeface="NikoshBAN" pitchFamily="2" charset="0"/>
              <a:cs typeface="NikoshBAN" pitchFamily="2" charset="0"/>
            </a:endParaRP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কহিল স্নিগ্ধ আঁখি তুলি-</a:t>
            </a: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"দক্ষিন 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দু</a:t>
            </a:r>
            <a:r>
              <a:rPr lang="en-US" sz="1600" dirty="0" err="1" smtClean="0">
                <a:latin typeface="NikoshBAN" pitchFamily="2" charset="0"/>
                <a:cs typeface="NikoshBAN" pitchFamily="2" charset="0"/>
              </a:rPr>
              <a:t>য়া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র </a:t>
            </a:r>
            <a:r>
              <a:rPr lang="as-IN" sz="1600" dirty="0">
                <a:latin typeface="NikoshBAN" pitchFamily="2" charset="0"/>
                <a:cs typeface="NikoshBAN" pitchFamily="2" charset="0"/>
              </a:rPr>
              <a:t>গেছে খুলি?</a:t>
            </a: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বাতাবী নেবুর ফুল ফুটেছে কি? ফুটেছে কি আমের মুকুল?</a:t>
            </a: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দখিণা সমীর তার গন্ধে গন্ধে হয়েছে কি অধীর আকুল?"</a:t>
            </a:r>
          </a:p>
          <a:p>
            <a:endParaRPr lang="as-IN" sz="1600" dirty="0">
              <a:latin typeface="NikoshBAN" pitchFamily="2" charset="0"/>
              <a:cs typeface="NikoshBAN" pitchFamily="2" charset="0"/>
            </a:endParaRP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"এখনও দেখোনি তুমি?" কহিলামঃ "কেন কবি আজ</a:t>
            </a: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এমন উন্মনা তুমি? কোথা তব নব পুষ্পসাজ?"</a:t>
            </a: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কহিল সে সুদূরে 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চাহি</a:t>
            </a:r>
            <a:r>
              <a:rPr lang="en-US" sz="1600" dirty="0" err="1" smtClean="0">
                <a:latin typeface="NikoshBAN" pitchFamily="2" charset="0"/>
                <a:cs typeface="NikoshBAN" pitchFamily="2" charset="0"/>
              </a:rPr>
              <a:t>ইয়া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-</a:t>
            </a:r>
            <a:endParaRPr lang="as-IN" sz="1600" dirty="0">
              <a:latin typeface="NikoshBAN" pitchFamily="2" charset="0"/>
              <a:cs typeface="NikoshBAN" pitchFamily="2" charset="0"/>
            </a:endParaRP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"অলখের পাথার 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বাহি</a:t>
            </a:r>
            <a:r>
              <a:rPr lang="en-US" sz="1600" dirty="0" err="1" smtClean="0">
                <a:latin typeface="NikoshBAN" pitchFamily="2" charset="0"/>
                <a:cs typeface="NikoshBAN" pitchFamily="2" charset="0"/>
              </a:rPr>
              <a:t>য়া</a:t>
            </a:r>
            <a:endParaRPr lang="as-IN" sz="1600" dirty="0">
              <a:latin typeface="NikoshBAN" pitchFamily="2" charset="0"/>
              <a:cs typeface="NikoshBAN" pitchFamily="2" charset="0"/>
            </a:endParaRP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তরী তার এসেছে কি? বেজেছে কি আগমনী গান?</a:t>
            </a: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ডেকেছে কি সে আমারে? শুনি নাই, রাখি নি সন্ধান।"</a:t>
            </a:r>
          </a:p>
          <a:p>
            <a:endParaRPr lang="as-IN" sz="1600" dirty="0">
              <a:latin typeface="NikoshBAN" pitchFamily="2" charset="0"/>
              <a:cs typeface="NikoshBAN" pitchFamily="2" charset="0"/>
            </a:endParaRP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কহিলামঃ ওগো কবি! 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রচি</a:t>
            </a:r>
            <a:r>
              <a:rPr lang="en-US" sz="1600" dirty="0" err="1" smtClean="0">
                <a:latin typeface="NikoshBAN" pitchFamily="2" charset="0"/>
                <a:cs typeface="NikoshBAN" pitchFamily="2" charset="0"/>
              </a:rPr>
              <a:t>য়া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1600" dirty="0">
                <a:latin typeface="NikoshBAN" pitchFamily="2" charset="0"/>
                <a:cs typeface="NikoshBAN" pitchFamily="2" charset="0"/>
              </a:rPr>
              <a:t>লহ না আজও গীতি,</a:t>
            </a: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বসন্ত-বন্দনা তব কন্ঠে শুনি- এ মোর মিনতি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।"</a:t>
            </a:r>
            <a:endParaRPr lang="as-IN" sz="1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13189" y="914400"/>
            <a:ext cx="3886200" cy="5410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কহিল সে মৃদু মধু-স্বরেঃ</a:t>
            </a: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"নাই হ'ল, না হোক এবারে</a:t>
            </a: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আমারে গাহিতে গান, বসন্তেরে আনিতে 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বরি</a:t>
            </a:r>
            <a:r>
              <a:rPr lang="en-US" sz="1600" dirty="0" err="1" smtClean="0">
                <a:latin typeface="NikoshBAN" pitchFamily="2" charset="0"/>
                <a:cs typeface="NikoshBAN" pitchFamily="2" charset="0"/>
              </a:rPr>
              <a:t>য়া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-</a:t>
            </a:r>
            <a:endParaRPr lang="as-IN" sz="1600" dirty="0">
              <a:latin typeface="NikoshBAN" pitchFamily="2" charset="0"/>
              <a:cs typeface="NikoshBAN" pitchFamily="2" charset="0"/>
            </a:endParaRP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রহেনি, সে ভুলেনি তো, এসেছে তা ফাগুনে 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স্মরি</a:t>
            </a:r>
            <a:r>
              <a:rPr lang="en-US" sz="1600" dirty="0" err="1" smtClean="0">
                <a:latin typeface="NikoshBAN" pitchFamily="2" charset="0"/>
                <a:cs typeface="NikoshBAN" pitchFamily="2" charset="0"/>
              </a:rPr>
              <a:t>য়া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।"</a:t>
            </a:r>
            <a:endParaRPr lang="as-IN" sz="1600" dirty="0">
              <a:latin typeface="NikoshBAN" pitchFamily="2" charset="0"/>
              <a:cs typeface="NikoshBAN" pitchFamily="2" charset="0"/>
            </a:endParaRPr>
          </a:p>
          <a:p>
            <a:endParaRPr lang="as-IN" sz="1600" dirty="0">
              <a:latin typeface="NikoshBAN" pitchFamily="2" charset="0"/>
              <a:cs typeface="NikoshBAN" pitchFamily="2" charset="0"/>
            </a:endParaRP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কহিলাম: "ওগো কবি, অভিমান করেছো কি তাই?</a:t>
            </a: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যদিও এসেছে তবু তুমি তারে করিলে বৃথাই।"</a:t>
            </a: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কহিল সে পরম 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হেলা</a:t>
            </a:r>
            <a:r>
              <a:rPr lang="en-US" sz="1600" dirty="0">
                <a:latin typeface="NikoshBAN" pitchFamily="2" charset="0"/>
                <a:cs typeface="NikoshBAN" pitchFamily="2" charset="0"/>
              </a:rPr>
              <a:t>য়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-</a:t>
            </a:r>
            <a:endParaRPr lang="as-IN" sz="1600" dirty="0">
              <a:latin typeface="NikoshBAN" pitchFamily="2" charset="0"/>
              <a:cs typeface="NikoshBAN" pitchFamily="2" charset="0"/>
            </a:endParaRP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"বৃথা কেন? ফাগুন 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বেলা</a:t>
            </a:r>
            <a:r>
              <a:rPr lang="en-US" sz="1600" dirty="0" smtClean="0">
                <a:latin typeface="NikoshBAN" pitchFamily="2" charset="0"/>
                <a:cs typeface="NikoshBAN" pitchFamily="2" charset="0"/>
              </a:rPr>
              <a:t>য়</a:t>
            </a:r>
            <a:endParaRPr lang="as-IN" sz="1600" dirty="0">
              <a:latin typeface="NikoshBAN" pitchFamily="2" charset="0"/>
              <a:cs typeface="NikoshBAN" pitchFamily="2" charset="0"/>
            </a:endParaRP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ফুল কি ফোটেনি শাখে? পুষ্পারতি লভেনি কি ঋতুর রাজন?</a:t>
            </a: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মাধবী কুঁড়ির বুকে গন্ধ নাহি? করে নাই অর্ঘ্য বিরচন?"</a:t>
            </a:r>
          </a:p>
          <a:p>
            <a:endParaRPr lang="as-IN" sz="1600" dirty="0">
              <a:latin typeface="NikoshBAN" pitchFamily="2" charset="0"/>
              <a:cs typeface="NikoshBAN" pitchFamily="2" charset="0"/>
            </a:endParaRP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"হোক, তবু বসন্তের প্রতি কেন এই তব তীব্র বিমুখতা?"</a:t>
            </a: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কহিলামঃ "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উপেক্ষা</a:t>
            </a:r>
            <a:r>
              <a:rPr lang="en-US" sz="1600" dirty="0" smtClean="0">
                <a:latin typeface="NikoshBAN" pitchFamily="2" charset="0"/>
                <a:cs typeface="NikoshBAN" pitchFamily="2" charset="0"/>
              </a:rPr>
              <a:t>য়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1600" dirty="0">
                <a:latin typeface="NikoshBAN" pitchFamily="2" charset="0"/>
                <a:cs typeface="NikoshBAN" pitchFamily="2" charset="0"/>
              </a:rPr>
              <a:t>ঋতুরাজে কেন কবি দাও তুমি ব্যথা?"</a:t>
            </a: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কহিল সে কাছে সরে আসিঃ</a:t>
            </a: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"কুহেলি উত্তরী তলে মাঘের সন্ন্যাসী-</a:t>
            </a:r>
          </a:p>
          <a:p>
            <a:r>
              <a:rPr lang="as-IN" sz="1600" dirty="0" smtClean="0">
                <a:latin typeface="NikoshBAN" pitchFamily="2" charset="0"/>
                <a:cs typeface="NikoshBAN" pitchFamily="2" charset="0"/>
              </a:rPr>
              <a:t>গি</a:t>
            </a:r>
            <a:r>
              <a:rPr lang="en-US" sz="1600" dirty="0" err="1" smtClean="0">
                <a:latin typeface="NikoshBAN" pitchFamily="2" charset="0"/>
                <a:cs typeface="NikoshBAN" pitchFamily="2" charset="0"/>
              </a:rPr>
              <a:t>য়া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ছে চলি</a:t>
            </a:r>
            <a:r>
              <a:rPr lang="en-US" sz="1600" dirty="0" err="1" smtClean="0">
                <a:latin typeface="NikoshBAN" pitchFamily="2" charset="0"/>
                <a:cs typeface="NikoshBAN" pitchFamily="2" charset="0"/>
              </a:rPr>
              <a:t>য়া</a:t>
            </a:r>
            <a:r>
              <a:rPr lang="as-IN" sz="1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1600" dirty="0">
                <a:latin typeface="NikoshBAN" pitchFamily="2" charset="0"/>
                <a:cs typeface="NikoshBAN" pitchFamily="2" charset="0"/>
              </a:rPr>
              <a:t>ধীরে পুষ্পশূন্য দিগন্তের পথে</a:t>
            </a:r>
          </a:p>
          <a:p>
            <a:r>
              <a:rPr lang="as-IN" sz="1600" dirty="0">
                <a:latin typeface="NikoshBAN" pitchFamily="2" charset="0"/>
                <a:cs typeface="NikoshBAN" pitchFamily="2" charset="0"/>
              </a:rPr>
              <a:t>রিক্ত হস্তে! তাহারেই পড়ে মনে, ভুলিতে পারি না কোনমতে।"</a:t>
            </a:r>
          </a:p>
        </p:txBody>
      </p:sp>
    </p:spTree>
    <p:extLst>
      <p:ext uri="{BB962C8B-B14F-4D97-AF65-F5344CB8AC3E}">
        <p14:creationId xmlns="" xmlns:p14="http://schemas.microsoft.com/office/powerpoint/2010/main" val="423454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1336589"/>
            <a:ext cx="32766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সরব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পাঠ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362200"/>
            <a:ext cx="3962400" cy="23086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51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7397</TotalTime>
  <Words>885</Words>
  <Application>Microsoft Office PowerPoint</Application>
  <PresentationFormat>On-screen Show (4:3)</PresentationFormat>
  <Paragraphs>132</Paragraphs>
  <Slides>31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Lotus Computer</cp:lastModifiedBy>
  <cp:revision>299</cp:revision>
  <dcterms:created xsi:type="dcterms:W3CDTF">2014-08-23T05:19:39Z</dcterms:created>
  <dcterms:modified xsi:type="dcterms:W3CDTF">2016-12-22T18:49:21Z</dcterms:modified>
</cp:coreProperties>
</file>